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BBF5"/>
    <a:srgbClr val="5DC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Style moye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2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0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media1.m4a>
</file>

<file path=ppt/media/media2.wav>
</file>

<file path=ppt/media/media3.mp4>
</file>

<file path=ppt/media/media5.wav>
</file>

<file path=ppt/media/media6.wav>
</file>

<file path=ppt/media/media7.wav>
</file>

<file path=ppt/media/media8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05347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033373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29144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199626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3158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852782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6897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01235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7928324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48260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308936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8DE232-2FA7-4B2C-90DE-BC1ABC5A692E}" type="datetimeFigureOut">
              <a:rPr lang="fr-FR" smtClean="0"/>
              <a:t>02/11/2022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74A05F-2971-4E0D-989C-603811B0D998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350181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5" Type="http://schemas.openxmlformats.org/officeDocument/2006/relationships/image" Target="../media/image2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A29C73F-2961-7EA1-93BB-02ADB885DABB}"/>
              </a:ext>
            </a:extLst>
          </p:cNvPr>
          <p:cNvSpPr txBox="1"/>
          <p:nvPr/>
        </p:nvSpPr>
        <p:spPr>
          <a:xfrm>
            <a:off x="7464614" y="1783959"/>
            <a:ext cx="4087306" cy="288911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400" b="1" dirty="0" err="1">
                <a:latin typeface="Sitka Banner Semibold" pitchFamily="2" charset="0"/>
                <a:ea typeface="+mj-ea"/>
                <a:cs typeface="+mj-cs"/>
              </a:rPr>
              <a:t>Rendu</a:t>
            </a:r>
            <a:r>
              <a:rPr lang="en-US" sz="5400" b="1" dirty="0">
                <a:latin typeface="Sitka Banner Semibold" pitchFamily="2" charset="0"/>
                <a:ea typeface="+mj-ea"/>
                <a:cs typeface="+mj-cs"/>
              </a:rPr>
              <a:t> final </a:t>
            </a:r>
            <a:r>
              <a:rPr lang="en-US" sz="5400" b="1" dirty="0" err="1">
                <a:latin typeface="Sitka Banner Semibold" pitchFamily="2" charset="0"/>
                <a:ea typeface="+mj-ea"/>
                <a:cs typeface="+mj-cs"/>
              </a:rPr>
              <a:t>Saé</a:t>
            </a:r>
            <a:r>
              <a:rPr lang="en-US" sz="5400" b="1" dirty="0">
                <a:latin typeface="Sitka Banner Semibold" pitchFamily="2" charset="0"/>
                <a:ea typeface="+mj-ea"/>
                <a:cs typeface="+mj-cs"/>
              </a:rPr>
              <a:t> S3-01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D079A672-4F6C-3C8D-DE0C-B5DF7D808AC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670" r="-2" b="-2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  <p:pic>
        <p:nvPicPr>
          <p:cNvPr id="2" name="DIAPO_1">
            <a:hlinkClick r:id="" action="ppaction://media"/>
            <a:extLst>
              <a:ext uri="{FF2B5EF4-FFF2-40B4-BE49-F238E27FC236}">
                <a16:creationId xmlns:a16="http://schemas.microsoft.com/office/drawing/2014/main" id="{1AC06151-57B6-2087-20F3-095D22A5BA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37020" y="112552"/>
            <a:ext cx="609600" cy="609600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E76367E-9C10-DF4C-20A1-0994194E0873}"/>
              </a:ext>
            </a:extLst>
          </p:cNvPr>
          <p:cNvSpPr txBox="1"/>
          <p:nvPr/>
        </p:nvSpPr>
        <p:spPr>
          <a:xfrm>
            <a:off x="137020" y="6283354"/>
            <a:ext cx="232375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Audio : Gabriel</a:t>
            </a:r>
          </a:p>
        </p:txBody>
      </p:sp>
    </p:spTree>
    <p:extLst>
      <p:ext uri="{BB962C8B-B14F-4D97-AF65-F5344CB8AC3E}">
        <p14:creationId xmlns:p14="http://schemas.microsoft.com/office/powerpoint/2010/main" val="219774954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382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60700">
              <a:schemeClr val="tx1">
                <a:lumMod val="85000"/>
              </a:schemeClr>
            </a:gs>
            <a:gs pos="0">
              <a:schemeClr val="bg1">
                <a:lumMod val="75000"/>
                <a:lumOff val="25000"/>
              </a:schemeClr>
            </a:gs>
            <a:gs pos="100000">
              <a:schemeClr val="bg1">
                <a:lumMod val="75000"/>
                <a:lumOff val="25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 : coins arrondis 33">
            <a:extLst>
              <a:ext uri="{FF2B5EF4-FFF2-40B4-BE49-F238E27FC236}">
                <a16:creationId xmlns:a16="http://schemas.microsoft.com/office/drawing/2014/main" id="{4957B9FE-F10E-72DE-8555-0E77D070391F}"/>
              </a:ext>
            </a:extLst>
          </p:cNvPr>
          <p:cNvSpPr/>
          <p:nvPr/>
        </p:nvSpPr>
        <p:spPr>
          <a:xfrm>
            <a:off x="5308247" y="5944772"/>
            <a:ext cx="2300396" cy="568653"/>
          </a:xfrm>
          <a:prstGeom prst="roundRect">
            <a:avLst/>
          </a:prstGeom>
          <a:solidFill>
            <a:srgbClr val="2BBBF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 : coins arrondis 32">
            <a:extLst>
              <a:ext uri="{FF2B5EF4-FFF2-40B4-BE49-F238E27FC236}">
                <a16:creationId xmlns:a16="http://schemas.microsoft.com/office/drawing/2014/main" id="{355D8444-9AC5-0595-F4CA-7210564C2E52}"/>
              </a:ext>
            </a:extLst>
          </p:cNvPr>
          <p:cNvSpPr/>
          <p:nvPr/>
        </p:nvSpPr>
        <p:spPr>
          <a:xfrm>
            <a:off x="8696395" y="3428999"/>
            <a:ext cx="2049926" cy="568653"/>
          </a:xfrm>
          <a:prstGeom prst="roundRect">
            <a:avLst/>
          </a:prstGeom>
          <a:solidFill>
            <a:srgbClr val="2BBBF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2" name="Rectangle : coins arrondis 31">
            <a:extLst>
              <a:ext uri="{FF2B5EF4-FFF2-40B4-BE49-F238E27FC236}">
                <a16:creationId xmlns:a16="http://schemas.microsoft.com/office/drawing/2014/main" id="{147D517B-8D0B-D382-8005-9EC9E6C0322D}"/>
              </a:ext>
            </a:extLst>
          </p:cNvPr>
          <p:cNvSpPr/>
          <p:nvPr/>
        </p:nvSpPr>
        <p:spPr>
          <a:xfrm>
            <a:off x="5599330" y="913228"/>
            <a:ext cx="1660108" cy="568653"/>
          </a:xfrm>
          <a:prstGeom prst="roundRect">
            <a:avLst/>
          </a:prstGeom>
          <a:solidFill>
            <a:srgbClr val="2BBBF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1" name="Rectangle : coins arrondis 30">
            <a:extLst>
              <a:ext uri="{FF2B5EF4-FFF2-40B4-BE49-F238E27FC236}">
                <a16:creationId xmlns:a16="http://schemas.microsoft.com/office/drawing/2014/main" id="{E4443AA7-0116-4207-2C9F-917A17625C81}"/>
              </a:ext>
            </a:extLst>
          </p:cNvPr>
          <p:cNvSpPr/>
          <p:nvPr/>
        </p:nvSpPr>
        <p:spPr>
          <a:xfrm>
            <a:off x="1895335" y="3429000"/>
            <a:ext cx="2300396" cy="568653"/>
          </a:xfrm>
          <a:prstGeom prst="roundRect">
            <a:avLst/>
          </a:prstGeom>
          <a:solidFill>
            <a:srgbClr val="2BBBF5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190753C0-354B-24C7-F55D-8C5ABB8C84ED}"/>
              </a:ext>
            </a:extLst>
          </p:cNvPr>
          <p:cNvSpPr txBox="1"/>
          <p:nvPr/>
        </p:nvSpPr>
        <p:spPr>
          <a:xfrm>
            <a:off x="3076435" y="82230"/>
            <a:ext cx="69326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latin typeface="Sitka Banner Semibold" pitchFamily="2" charset="0"/>
              </a:rPr>
              <a:t>Présentation de l’équipe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D55CA173-97CE-3DF5-B3F6-37C239F6CBB6}"/>
              </a:ext>
            </a:extLst>
          </p:cNvPr>
          <p:cNvSpPr txBox="1"/>
          <p:nvPr/>
        </p:nvSpPr>
        <p:spPr>
          <a:xfrm>
            <a:off x="5665122" y="1012889"/>
            <a:ext cx="15866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b="1" dirty="0">
                <a:latin typeface="Sitka Banner Semibold" pitchFamily="2" charset="0"/>
              </a:rPr>
              <a:t>Léo RAMS 201</a:t>
            </a:r>
          </a:p>
        </p:txBody>
      </p:sp>
      <p:pic>
        <p:nvPicPr>
          <p:cNvPr id="25" name="Image 24">
            <a:extLst>
              <a:ext uri="{FF2B5EF4-FFF2-40B4-BE49-F238E27FC236}">
                <a16:creationId xmlns:a16="http://schemas.microsoft.com/office/drawing/2014/main" id="{FBD7C79D-C704-DC79-2B69-0202A636619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1290" y="1253249"/>
            <a:ext cx="4876190" cy="4876190"/>
          </a:xfrm>
          <a:prstGeom prst="rect">
            <a:avLst/>
          </a:prstGeom>
        </p:spPr>
      </p:pic>
      <p:sp>
        <p:nvSpPr>
          <p:cNvPr id="26" name="ZoneTexte 25">
            <a:extLst>
              <a:ext uri="{FF2B5EF4-FFF2-40B4-BE49-F238E27FC236}">
                <a16:creationId xmlns:a16="http://schemas.microsoft.com/office/drawing/2014/main" id="{B310F4C6-D879-7F90-4CE4-39864CA77796}"/>
              </a:ext>
            </a:extLst>
          </p:cNvPr>
          <p:cNvSpPr txBox="1"/>
          <p:nvPr/>
        </p:nvSpPr>
        <p:spPr>
          <a:xfrm>
            <a:off x="1957139" y="3506678"/>
            <a:ext cx="2238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>
                <a:latin typeface="Sitka Banner Semibold" pitchFamily="2" charset="0"/>
              </a:rPr>
              <a:t>Louis LENOUVEL 203</a:t>
            </a:r>
            <a:endParaRPr lang="fr-FR" dirty="0"/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FBB1915-80C1-2CE6-5695-EE7C795ABE40}"/>
              </a:ext>
            </a:extLst>
          </p:cNvPr>
          <p:cNvSpPr txBox="1"/>
          <p:nvPr/>
        </p:nvSpPr>
        <p:spPr>
          <a:xfrm>
            <a:off x="5342525" y="6052468"/>
            <a:ext cx="2231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>
                <a:latin typeface="Sitka Banner Semibold" pitchFamily="2" charset="0"/>
              </a:rPr>
              <a:t>Gabriel ESTEVES 203</a:t>
            </a:r>
            <a:endParaRPr lang="fr-FR" dirty="0"/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4406BCD9-EECA-6B49-CB08-A91DF7290E60}"/>
              </a:ext>
            </a:extLst>
          </p:cNvPr>
          <p:cNvSpPr txBox="1"/>
          <p:nvPr/>
        </p:nvSpPr>
        <p:spPr>
          <a:xfrm>
            <a:off x="8696395" y="3497996"/>
            <a:ext cx="20499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800" b="1" dirty="0" err="1">
                <a:latin typeface="Sitka Banner Semibold" pitchFamily="2" charset="0"/>
              </a:rPr>
              <a:t>Yvann</a:t>
            </a:r>
            <a:r>
              <a:rPr lang="fr-FR" sz="1800" b="1" dirty="0">
                <a:latin typeface="Sitka Banner Semibold" pitchFamily="2" charset="0"/>
              </a:rPr>
              <a:t> HUBERT 202</a:t>
            </a:r>
            <a:endParaRPr lang="fr-FR" dirty="0"/>
          </a:p>
        </p:txBody>
      </p:sp>
      <p:cxnSp>
        <p:nvCxnSpPr>
          <p:cNvPr id="30" name="Connecteur droit 29">
            <a:extLst>
              <a:ext uri="{FF2B5EF4-FFF2-40B4-BE49-F238E27FC236}">
                <a16:creationId xmlns:a16="http://schemas.microsoft.com/office/drawing/2014/main" id="{0695945A-6ED8-C37D-F675-39C1DD28B68B}"/>
              </a:ext>
            </a:extLst>
          </p:cNvPr>
          <p:cNvCxnSpPr/>
          <p:nvPr/>
        </p:nvCxnSpPr>
        <p:spPr>
          <a:xfrm>
            <a:off x="4683252" y="728561"/>
            <a:ext cx="37190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DIAPO_2">
            <a:hlinkClick r:id="" action="ppaction://media"/>
            <a:extLst>
              <a:ext uri="{FF2B5EF4-FFF2-40B4-BE49-F238E27FC236}">
                <a16:creationId xmlns:a16="http://schemas.microsoft.com/office/drawing/2014/main" id="{A396576F-1C04-2573-8450-45687A65E0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04800" y="1964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18972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9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A3AD779-FA08-89CF-6432-E1B24F895C3B}"/>
              </a:ext>
            </a:extLst>
          </p:cNvPr>
          <p:cNvSpPr txBox="1"/>
          <p:nvPr/>
        </p:nvSpPr>
        <p:spPr>
          <a:xfrm>
            <a:off x="4616940" y="156972"/>
            <a:ext cx="2958120" cy="4250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algn="ctr" defTabSz="914400">
              <a:lnSpc>
                <a:spcPct val="90000"/>
              </a:lnSpc>
              <a:spcAft>
                <a:spcPts val="600"/>
              </a:spcAft>
            </a:pPr>
            <a:r>
              <a:rPr lang="en-US" sz="2400" b="1" dirty="0" err="1">
                <a:solidFill>
                  <a:srgbClr val="FFFFFF"/>
                </a:solidFill>
                <a:latin typeface="Sitka Banner Semibold" pitchFamily="2" charset="0"/>
              </a:rPr>
              <a:t>Démonstration</a:t>
            </a:r>
            <a:r>
              <a:rPr lang="en-US" sz="2400" b="1" dirty="0">
                <a:solidFill>
                  <a:srgbClr val="FFFFFF"/>
                </a:solidFill>
                <a:latin typeface="Sitka Banner Semibold" pitchFamily="2" charset="0"/>
              </a:rPr>
              <a:t> du site</a:t>
            </a:r>
          </a:p>
        </p:txBody>
      </p:sp>
      <p:cxnSp>
        <p:nvCxnSpPr>
          <p:cNvPr id="13" name="Connecteur droit 12">
            <a:extLst>
              <a:ext uri="{FF2B5EF4-FFF2-40B4-BE49-F238E27FC236}">
                <a16:creationId xmlns:a16="http://schemas.microsoft.com/office/drawing/2014/main" id="{860275AF-6488-0158-2D45-081E5CB3715C}"/>
              </a:ext>
            </a:extLst>
          </p:cNvPr>
          <p:cNvCxnSpPr>
            <a:cxnSpLocks/>
          </p:cNvCxnSpPr>
          <p:nvPr/>
        </p:nvCxnSpPr>
        <p:spPr>
          <a:xfrm>
            <a:off x="4983061" y="620392"/>
            <a:ext cx="229019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ZoneTexte 1">
            <a:extLst>
              <a:ext uri="{FF2B5EF4-FFF2-40B4-BE49-F238E27FC236}">
                <a16:creationId xmlns:a16="http://schemas.microsoft.com/office/drawing/2014/main" id="{DC017A3F-1BD8-FD81-A2D3-7DF03A5CC047}"/>
              </a:ext>
            </a:extLst>
          </p:cNvPr>
          <p:cNvSpPr txBox="1"/>
          <p:nvPr/>
        </p:nvSpPr>
        <p:spPr>
          <a:xfrm>
            <a:off x="103465" y="6336567"/>
            <a:ext cx="49550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Ordre : Gabriel </a:t>
            </a:r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sym typeface="Wingdings" panose="05000000000000000000" pitchFamily="2" charset="2"/>
              </a:rPr>
              <a:t> Léo  Louis  </a:t>
            </a:r>
            <a:r>
              <a:rPr lang="fr-FR" sz="2000" b="1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sym typeface="Wingdings" panose="05000000000000000000" pitchFamily="2" charset="2"/>
              </a:rPr>
              <a:t>Yvann</a:t>
            </a:r>
            <a:endParaRPr lang="fr-FR" sz="2000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pic>
        <p:nvPicPr>
          <p:cNvPr id="9" name="Site">
            <a:hlinkClick r:id="" action="ppaction://media"/>
            <a:extLst>
              <a:ext uri="{FF2B5EF4-FFF2-40B4-BE49-F238E27FC236}">
                <a16:creationId xmlns:a16="http://schemas.microsoft.com/office/drawing/2014/main" id="{EB28F3C7-9BF2-C2A9-4082-9CB5EABA06F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368803" y="919512"/>
            <a:ext cx="9454393" cy="5318096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0" name="Son enregistré">
            <a:hlinkClick r:id="" action="ppaction://media"/>
            <a:extLst>
              <a:ext uri="{FF2B5EF4-FFF2-40B4-BE49-F238E27FC236}">
                <a16:creationId xmlns:a16="http://schemas.microsoft.com/office/drawing/2014/main" id="{3BBC2C8D-0BBA-7037-4720-E3103B8CE016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79602" y="27720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6343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 advTm="3701">
        <p159:morph option="byObject"/>
      </p:transition>
    </mc:Choice>
    <mc:Fallback>
      <p:transition spd="slow" advTm="3701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727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92727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370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audio>
              <p:cMediaNode vol="80000" showWhenStopped="0">
                <p:cTn id="1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 : coins arrondis 14">
            <a:extLst>
              <a:ext uri="{FF2B5EF4-FFF2-40B4-BE49-F238E27FC236}">
                <a16:creationId xmlns:a16="http://schemas.microsoft.com/office/drawing/2014/main" id="{ED8831B9-51D6-4B50-7D34-ED43F8B07920}"/>
              </a:ext>
            </a:extLst>
          </p:cNvPr>
          <p:cNvSpPr/>
          <p:nvPr/>
        </p:nvSpPr>
        <p:spPr>
          <a:xfrm>
            <a:off x="6398616" y="3981306"/>
            <a:ext cx="4724509" cy="248899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Rectangle : coins arrondis 13">
            <a:extLst>
              <a:ext uri="{FF2B5EF4-FFF2-40B4-BE49-F238E27FC236}">
                <a16:creationId xmlns:a16="http://schemas.microsoft.com/office/drawing/2014/main" id="{3A74F0BD-3D38-0363-3937-F53E24C1B805}"/>
              </a:ext>
            </a:extLst>
          </p:cNvPr>
          <p:cNvSpPr/>
          <p:nvPr/>
        </p:nvSpPr>
        <p:spPr>
          <a:xfrm>
            <a:off x="1068875" y="3981306"/>
            <a:ext cx="4724509" cy="248899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85589A5-75F4-F06E-D501-313CC0CA1DA0}"/>
              </a:ext>
            </a:extLst>
          </p:cNvPr>
          <p:cNvSpPr txBox="1"/>
          <p:nvPr/>
        </p:nvSpPr>
        <p:spPr>
          <a:xfrm>
            <a:off x="3515920" y="327182"/>
            <a:ext cx="5160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Sitka Banner Semibold" pitchFamily="2" charset="0"/>
              </a:rPr>
              <a:t>Bilan de répartition  du travail d’équipe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7A29245E-F537-9081-374E-40B286EFB5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3309830"/>
              </p:ext>
            </p:extLst>
          </p:nvPr>
        </p:nvGraphicFramePr>
        <p:xfrm>
          <a:off x="2031999" y="1333057"/>
          <a:ext cx="8127999" cy="18542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MISSION 1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MISSION 2</a:t>
                      </a:r>
                    </a:p>
                  </a:txBody>
                  <a:tcPr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Léo Rams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70%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30%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60%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sp>
        <p:nvSpPr>
          <p:cNvPr id="3" name="ZoneTexte 2">
            <a:extLst>
              <a:ext uri="{FF2B5EF4-FFF2-40B4-BE49-F238E27FC236}">
                <a16:creationId xmlns:a16="http://schemas.microsoft.com/office/drawing/2014/main" id="{49DE3617-E967-1BD1-A9F9-0B5817BF2BF4}"/>
              </a:ext>
            </a:extLst>
          </p:cNvPr>
          <p:cNvSpPr txBox="1"/>
          <p:nvPr/>
        </p:nvSpPr>
        <p:spPr>
          <a:xfrm>
            <a:off x="3954009" y="3467410"/>
            <a:ext cx="42839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>
                <a:latin typeface="Sitka Banner Semibold" pitchFamily="2" charset="0"/>
              </a:rPr>
              <a:t>Répartition du travail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E365EFED-4154-2E02-E700-33FF45200687}"/>
              </a:ext>
            </a:extLst>
          </p:cNvPr>
          <p:cNvSpPr txBox="1"/>
          <p:nvPr/>
        </p:nvSpPr>
        <p:spPr>
          <a:xfrm>
            <a:off x="1140904" y="4008494"/>
            <a:ext cx="454777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fr-FR" sz="1600" b="1" dirty="0">
                <a:solidFill>
                  <a:schemeClr val="bg1"/>
                </a:solidFill>
                <a:latin typeface="Sitka Banner Semibold" pitchFamily="2" charset="0"/>
              </a:rPr>
              <a:t>MISSION 1</a:t>
            </a:r>
          </a:p>
          <a:p>
            <a:pPr algn="r"/>
            <a:endParaRPr lang="fr-FR" sz="1600" dirty="0">
              <a:solidFill>
                <a:schemeClr val="bg1"/>
              </a:solidFill>
              <a:latin typeface="Sitka Banner Semibold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Léo : Page actualités, rendu écrit et choix des pages à refaire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 err="1">
                <a:solidFill>
                  <a:schemeClr val="bg1"/>
                </a:solidFill>
                <a:latin typeface="Sitka Banner Semibold" pitchFamily="2" charset="0"/>
              </a:rPr>
              <a:t>Yvann</a:t>
            </a: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 : Page Logement et études et défauts du site choisi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Gabriel : Page d’accueil et barre de navigation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Louis : Page tourisme et culture et choix du site à refaire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D836103-F071-B990-151D-1C166F88B5AF}"/>
              </a:ext>
            </a:extLst>
          </p:cNvPr>
          <p:cNvSpPr txBox="1"/>
          <p:nvPr/>
        </p:nvSpPr>
        <p:spPr>
          <a:xfrm>
            <a:off x="6503327" y="4008494"/>
            <a:ext cx="454776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b="1" dirty="0">
                <a:solidFill>
                  <a:schemeClr val="bg1"/>
                </a:solidFill>
                <a:latin typeface="Sitka Banner Semibold" pitchFamily="2" charset="0"/>
              </a:rPr>
              <a:t>MISSION 2</a:t>
            </a:r>
          </a:p>
          <a:p>
            <a:endParaRPr lang="fr-FR" sz="1600" dirty="0">
              <a:solidFill>
                <a:schemeClr val="bg1"/>
              </a:solidFill>
              <a:latin typeface="Sitka Banner Semibold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Léo : Rendu écrit, présentation </a:t>
            </a:r>
            <a:r>
              <a:rPr lang="fr-FR" sz="1600" dirty="0" err="1">
                <a:solidFill>
                  <a:schemeClr val="bg1"/>
                </a:solidFill>
                <a:latin typeface="Sitka Banner Semibold" pitchFamily="2" charset="0"/>
              </a:rPr>
              <a:t>Powepoint</a:t>
            </a: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, modification du fichier Excel pour le rendre exportable et jeu de test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 err="1">
                <a:solidFill>
                  <a:schemeClr val="bg1"/>
                </a:solidFill>
                <a:latin typeface="Sitka Banner Semibold" pitchFamily="2" charset="0"/>
              </a:rPr>
              <a:t>Yvann</a:t>
            </a: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 : Procédures concernant les habitudes alimentaires des personnes sondées et jeu de test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Gabriel et Louis : Procédures concernant le </a:t>
            </a:r>
            <a:r>
              <a:rPr lang="fr-FR" sz="1600" dirty="0" err="1">
                <a:solidFill>
                  <a:schemeClr val="bg1"/>
                </a:solidFill>
                <a:latin typeface="Sitka Banner Semibold" pitchFamily="2" charset="0"/>
              </a:rPr>
              <a:t>nutriscore</a:t>
            </a:r>
            <a:r>
              <a:rPr lang="fr-FR" sz="1600" dirty="0">
                <a:solidFill>
                  <a:schemeClr val="bg1"/>
                </a:solidFill>
                <a:latin typeface="Sitka Banner Semibold" pitchFamily="2" charset="0"/>
              </a:rPr>
              <a:t> et exportation du fichier Excel en SQL</a:t>
            </a:r>
          </a:p>
        </p:txBody>
      </p:sp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B6E3E72-E806-2F9B-7791-238A14DA40B5}"/>
              </a:ext>
            </a:extLst>
          </p:cNvPr>
          <p:cNvCxnSpPr/>
          <p:nvPr/>
        </p:nvCxnSpPr>
        <p:spPr>
          <a:xfrm>
            <a:off x="4313797" y="788847"/>
            <a:ext cx="371901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Connecteur droit 7">
            <a:extLst>
              <a:ext uri="{FF2B5EF4-FFF2-40B4-BE49-F238E27FC236}">
                <a16:creationId xmlns:a16="http://schemas.microsoft.com/office/drawing/2014/main" id="{E032AF38-9531-2DC0-CE8B-C315C44E750F}"/>
              </a:ext>
            </a:extLst>
          </p:cNvPr>
          <p:cNvCxnSpPr>
            <a:cxnSpLocks/>
          </p:cNvCxnSpPr>
          <p:nvPr/>
        </p:nvCxnSpPr>
        <p:spPr>
          <a:xfrm>
            <a:off x="3515920" y="3836742"/>
            <a:ext cx="527709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10">
            <a:extLst>
              <a:ext uri="{FF2B5EF4-FFF2-40B4-BE49-F238E27FC236}">
                <a16:creationId xmlns:a16="http://schemas.microsoft.com/office/drawing/2014/main" id="{FB285B10-E62F-004C-D363-BD34B62A5D3A}"/>
              </a:ext>
            </a:extLst>
          </p:cNvPr>
          <p:cNvCxnSpPr>
            <a:cxnSpLocks/>
          </p:cNvCxnSpPr>
          <p:nvPr/>
        </p:nvCxnSpPr>
        <p:spPr>
          <a:xfrm flipV="1">
            <a:off x="6095998" y="3836742"/>
            <a:ext cx="0" cy="243474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DIAPO_4">
            <a:hlinkClick r:id="" action="ppaction://media"/>
            <a:extLst>
              <a:ext uri="{FF2B5EF4-FFF2-40B4-BE49-F238E27FC236}">
                <a16:creationId xmlns:a16="http://schemas.microsoft.com/office/drawing/2014/main" id="{93F1368E-6BC5-06C7-681D-44AA2DB435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55134" y="3271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229707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54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 : coins arrondis 18">
            <a:extLst>
              <a:ext uri="{FF2B5EF4-FFF2-40B4-BE49-F238E27FC236}">
                <a16:creationId xmlns:a16="http://schemas.microsoft.com/office/drawing/2014/main" id="{8881C4D5-D6F9-B082-A441-D26F415E7125}"/>
              </a:ext>
            </a:extLst>
          </p:cNvPr>
          <p:cNvSpPr/>
          <p:nvPr/>
        </p:nvSpPr>
        <p:spPr>
          <a:xfrm>
            <a:off x="3482195" y="3897416"/>
            <a:ext cx="5301078" cy="2488997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85589A5-75F4-F06E-D501-313CC0CA1DA0}"/>
              </a:ext>
            </a:extLst>
          </p:cNvPr>
          <p:cNvSpPr txBox="1"/>
          <p:nvPr/>
        </p:nvSpPr>
        <p:spPr>
          <a:xfrm>
            <a:off x="3515920" y="327182"/>
            <a:ext cx="5160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Sitka Banner Semibold" pitchFamily="2" charset="0"/>
              </a:rPr>
              <a:t>Bilan de satisfaction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7A29245E-F537-9081-374E-40B286EFB5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214614"/>
              </p:ext>
            </p:extLst>
          </p:nvPr>
        </p:nvGraphicFramePr>
        <p:xfrm>
          <a:off x="2031999" y="1333057"/>
          <a:ext cx="8128000" cy="21234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737932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Organisation de l’équipe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Réalisations rendues SAE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Investissement personnel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Léo Rams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8,5/10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7/10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B6E3E72-E806-2F9B-7791-238A14DA40B5}"/>
              </a:ext>
            </a:extLst>
          </p:cNvPr>
          <p:cNvCxnSpPr>
            <a:cxnSpLocks/>
          </p:cNvCxnSpPr>
          <p:nvPr/>
        </p:nvCxnSpPr>
        <p:spPr>
          <a:xfrm>
            <a:off x="5237018" y="788847"/>
            <a:ext cx="18010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FD457A10-5A45-D05A-86F9-6504CD067797}"/>
              </a:ext>
            </a:extLst>
          </p:cNvPr>
          <p:cNvSpPr txBox="1"/>
          <p:nvPr/>
        </p:nvSpPr>
        <p:spPr>
          <a:xfrm>
            <a:off x="3560616" y="4000706"/>
            <a:ext cx="507076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1" dirty="0">
                <a:solidFill>
                  <a:schemeClr val="bg1"/>
                </a:solidFill>
                <a:latin typeface="Sitka Banner Semibold" pitchFamily="2" charset="0"/>
              </a:rPr>
              <a:t>Satisfaction globale :</a:t>
            </a:r>
          </a:p>
          <a:p>
            <a:pPr algn="ctr"/>
            <a:endParaRPr lang="fr-FR" b="1" dirty="0">
              <a:solidFill>
                <a:schemeClr val="bg1"/>
              </a:solidFill>
              <a:latin typeface="Sitka Banner Semibold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Bonne organisation malgré l’absence de </a:t>
            </a:r>
            <a:r>
              <a:rPr lang="fr-FR" dirty="0" err="1">
                <a:solidFill>
                  <a:schemeClr val="bg1"/>
                </a:solidFill>
                <a:latin typeface="Sitka Banner Semibold" pitchFamily="2" charset="0"/>
              </a:rPr>
              <a:t>dailies</a:t>
            </a:r>
            <a:endParaRPr lang="fr-FR" dirty="0">
              <a:solidFill>
                <a:schemeClr val="bg1"/>
              </a:solidFill>
              <a:latin typeface="Sitka Banner Semibold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Rendus de bonne qualité et conformes à ce qui était attendu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Investissement suffisant quant au travail demandé, l’objectif étant que le rendu soit bon</a:t>
            </a:r>
          </a:p>
        </p:txBody>
      </p:sp>
      <p:pic>
        <p:nvPicPr>
          <p:cNvPr id="3" name="DIAPO_5">
            <a:hlinkClick r:id="" action="ppaction://media"/>
            <a:extLst>
              <a:ext uri="{FF2B5EF4-FFF2-40B4-BE49-F238E27FC236}">
                <a16:creationId xmlns:a16="http://schemas.microsoft.com/office/drawing/2014/main" id="{7FCC9557-9DD0-9B04-B751-B0398BEC52E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6411" y="18786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0477215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121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85589A5-75F4-F06E-D501-313CC0CA1DA0}"/>
              </a:ext>
            </a:extLst>
          </p:cNvPr>
          <p:cNvSpPr txBox="1"/>
          <p:nvPr/>
        </p:nvSpPr>
        <p:spPr>
          <a:xfrm>
            <a:off x="3515920" y="327182"/>
            <a:ext cx="51601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400" b="1" dirty="0">
                <a:latin typeface="Sitka Banner Semibold" pitchFamily="2" charset="0"/>
              </a:rPr>
              <a:t>Bilan de progression individuelle</a:t>
            </a:r>
          </a:p>
        </p:txBody>
      </p:sp>
      <p:graphicFrame>
        <p:nvGraphicFramePr>
          <p:cNvPr id="2" name="Tableau 2">
            <a:extLst>
              <a:ext uri="{FF2B5EF4-FFF2-40B4-BE49-F238E27FC236}">
                <a16:creationId xmlns:a16="http://schemas.microsoft.com/office/drawing/2014/main" id="{7A29245E-F537-9081-374E-40B286EFB5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55600845"/>
              </p:ext>
            </p:extLst>
          </p:nvPr>
        </p:nvGraphicFramePr>
        <p:xfrm>
          <a:off x="1280718" y="994857"/>
          <a:ext cx="4470404" cy="246677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17601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3737932000"/>
                    </a:ext>
                  </a:extLst>
                </a:gridCol>
              </a:tblGrid>
              <a:tr h="737766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LANGAGE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au début du projet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fin de SAE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295106">
                <a:tc rowSpan="4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Léo</a:t>
                      </a:r>
                    </a:p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Rams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5/10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CSS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455097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7/10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7/10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9/10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cxnSp>
        <p:nvCxnSpPr>
          <p:cNvPr id="7" name="Connecteur droit 6">
            <a:extLst>
              <a:ext uri="{FF2B5EF4-FFF2-40B4-BE49-F238E27FC236}">
                <a16:creationId xmlns:a16="http://schemas.microsoft.com/office/drawing/2014/main" id="{1B6E3E72-E806-2F9B-7791-238A14DA40B5}"/>
              </a:ext>
            </a:extLst>
          </p:cNvPr>
          <p:cNvCxnSpPr>
            <a:cxnSpLocks/>
          </p:cNvCxnSpPr>
          <p:nvPr/>
        </p:nvCxnSpPr>
        <p:spPr>
          <a:xfrm>
            <a:off x="4359564" y="788847"/>
            <a:ext cx="350058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6" name="Tableau 2">
            <a:extLst>
              <a:ext uri="{FF2B5EF4-FFF2-40B4-BE49-F238E27FC236}">
                <a16:creationId xmlns:a16="http://schemas.microsoft.com/office/drawing/2014/main" id="{AD246543-F9DF-0173-E5E8-5DCF91D01C5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3491055"/>
              </p:ext>
            </p:extLst>
          </p:nvPr>
        </p:nvGraphicFramePr>
        <p:xfrm>
          <a:off x="6440874" y="973101"/>
          <a:ext cx="4470404" cy="246677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17601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3737932000"/>
                    </a:ext>
                  </a:extLst>
                </a:gridCol>
              </a:tblGrid>
              <a:tr h="737766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LANGAGE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au début du projet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fin de SAE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295106">
                <a:tc rowSpan="4"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CSS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455097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graphicFrame>
        <p:nvGraphicFramePr>
          <p:cNvPr id="8" name="Tableau 2">
            <a:extLst>
              <a:ext uri="{FF2B5EF4-FFF2-40B4-BE49-F238E27FC236}">
                <a16:creationId xmlns:a16="http://schemas.microsoft.com/office/drawing/2014/main" id="{C4170FFB-2814-90F1-2740-EB192577A3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33246136"/>
              </p:ext>
            </p:extLst>
          </p:nvPr>
        </p:nvGraphicFramePr>
        <p:xfrm>
          <a:off x="1280718" y="3864081"/>
          <a:ext cx="4470404" cy="246677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17601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3737932000"/>
                    </a:ext>
                  </a:extLst>
                </a:gridCol>
              </a:tblGrid>
              <a:tr h="737766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LANGAGE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au début du projet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fin de SAE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295106">
                <a:tc rowSpan="4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CSS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455097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0/10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graphicFrame>
        <p:nvGraphicFramePr>
          <p:cNvPr id="9" name="Tableau 2">
            <a:extLst>
              <a:ext uri="{FF2B5EF4-FFF2-40B4-BE49-F238E27FC236}">
                <a16:creationId xmlns:a16="http://schemas.microsoft.com/office/drawing/2014/main" id="{ED0D9551-EF03-F69E-1C1A-60F1FF358D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2073852"/>
              </p:ext>
            </p:extLst>
          </p:nvPr>
        </p:nvGraphicFramePr>
        <p:xfrm>
          <a:off x="6440874" y="3864080"/>
          <a:ext cx="4470404" cy="2466777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17601">
                  <a:extLst>
                    <a:ext uri="{9D8B030D-6E8A-4147-A177-3AD203B41FA5}">
                      <a16:colId xmlns:a16="http://schemas.microsoft.com/office/drawing/2014/main" val="1847480679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503023235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2674270611"/>
                    </a:ext>
                  </a:extLst>
                </a:gridCol>
                <a:gridCol w="1117601">
                  <a:extLst>
                    <a:ext uri="{9D8B030D-6E8A-4147-A177-3AD203B41FA5}">
                      <a16:colId xmlns:a16="http://schemas.microsoft.com/office/drawing/2014/main" val="3737932000"/>
                    </a:ext>
                  </a:extLst>
                </a:gridCol>
              </a:tblGrid>
              <a:tr h="737766"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MEMBRE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LANGAGE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au début du projet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Niveau fin de SAE</a:t>
                      </a:r>
                    </a:p>
                  </a:txBody>
                  <a:tcPr anchor="ctr">
                    <a:solidFill>
                      <a:schemeClr val="bg1">
                        <a:lumMod val="75000"/>
                        <a:lumOff val="2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74801899"/>
                  </a:ext>
                </a:extLst>
              </a:tr>
              <a:tr h="295106">
                <a:tc rowSpan="4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HTML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36603746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 err="1">
                          <a:latin typeface="Sitka Banner Semibold" pitchFamily="2" charset="0"/>
                        </a:rPr>
                        <a:t>Yvann</a:t>
                      </a:r>
                      <a:r>
                        <a:rPr lang="fr-FR" dirty="0">
                          <a:latin typeface="Sitka Banner Semibold" pitchFamily="2" charset="0"/>
                        </a:rPr>
                        <a:t> Hubert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CSS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691553275"/>
                  </a:ext>
                </a:extLst>
              </a:tr>
              <a:tr h="455097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Gabriel Esteves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Javascript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4/10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88675607"/>
                  </a:ext>
                </a:extLst>
              </a:tr>
              <a:tr h="295106">
                <a:tc vMerge="1"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Louis </a:t>
                      </a:r>
                      <a:r>
                        <a:rPr lang="fr-FR" dirty="0" err="1">
                          <a:latin typeface="Sitka Banner Semibold" pitchFamily="2" charset="0"/>
                        </a:rPr>
                        <a:t>Lenouvel</a:t>
                      </a:r>
                      <a:endParaRPr lang="fr-FR" dirty="0">
                        <a:latin typeface="Sitka Banner Semibold" pitchFamily="2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SQL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6/10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FR" dirty="0">
                          <a:latin typeface="Sitka Banner Semibold" pitchFamily="2" charset="0"/>
                        </a:rPr>
                        <a:t>8/10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56264369"/>
                  </a:ext>
                </a:extLst>
              </a:tr>
            </a:tbl>
          </a:graphicData>
        </a:graphic>
      </p:graphicFrame>
      <p:pic>
        <p:nvPicPr>
          <p:cNvPr id="3" name="DIAPO_6">
            <a:hlinkClick r:id="" action="ppaction://media"/>
            <a:extLst>
              <a:ext uri="{FF2B5EF4-FFF2-40B4-BE49-F238E27FC236}">
                <a16:creationId xmlns:a16="http://schemas.microsoft.com/office/drawing/2014/main" id="{38B6B938-A10D-473C-C38B-BD1DD02642E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744" y="1426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665962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3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3EF2E41-BBD6-6AC2-243F-24D69C5A0777}"/>
              </a:ext>
            </a:extLst>
          </p:cNvPr>
          <p:cNvSpPr/>
          <p:nvPr/>
        </p:nvSpPr>
        <p:spPr>
          <a:xfrm>
            <a:off x="0" y="0"/>
            <a:ext cx="12192000" cy="150552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F4B2457D-BDA1-0778-1E0D-62C0924DD0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036" y="304130"/>
            <a:ext cx="3624743" cy="1325563"/>
          </a:xfrm>
        </p:spPr>
        <p:txBody>
          <a:bodyPr/>
          <a:lstStyle/>
          <a:p>
            <a:pPr algn="ctr"/>
            <a:r>
              <a:rPr lang="fr-FR" b="1" dirty="0">
                <a:latin typeface="Sitka Banner Semibold" pitchFamily="2" charset="0"/>
              </a:rPr>
              <a:t>Bilan de la SAE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5613E481-13CF-66C2-04F3-075494817E06}"/>
              </a:ext>
            </a:extLst>
          </p:cNvPr>
          <p:cNvSpPr txBox="1"/>
          <p:nvPr/>
        </p:nvSpPr>
        <p:spPr>
          <a:xfrm>
            <a:off x="138546" y="3429000"/>
            <a:ext cx="56699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Vrai projet de web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Permet de s’améliorer en plusieurs langages, utile pour les DST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Projet qui nécessite un travail d’équipe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Application directe des cours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4EB0CAE1-8E67-3EAA-B133-2E4AAAB4AF8A}"/>
              </a:ext>
            </a:extLst>
          </p:cNvPr>
          <p:cNvSpPr txBox="1"/>
          <p:nvPr/>
        </p:nvSpPr>
        <p:spPr>
          <a:xfrm>
            <a:off x="6415925" y="3431309"/>
            <a:ext cx="5637529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Missions 1 et 2 trop éloignées l’une de l’autre, ce qui donne l’impression de ne plus faire le même projet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bg1"/>
                </a:solidFill>
                <a:latin typeface="Sitka Banner Semibold" pitchFamily="2" charset="0"/>
              </a:rPr>
              <a:t>Base de données donnée en fichier Excel, ce qui est moins pratique qu’en SQL, python étant moins intuitif que SQL pour les bases de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bg1"/>
              </a:solidFill>
              <a:latin typeface="Sitka Banner Semibold" pitchFamily="2" charset="0"/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4A23D2AD-3334-C2DB-520A-1724B042E5A9}"/>
              </a:ext>
            </a:extLst>
          </p:cNvPr>
          <p:cNvSpPr txBox="1"/>
          <p:nvPr/>
        </p:nvSpPr>
        <p:spPr>
          <a:xfrm>
            <a:off x="2072315" y="1702027"/>
            <a:ext cx="180242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800" b="1" dirty="0">
                <a:solidFill>
                  <a:schemeClr val="bg1"/>
                </a:solidFill>
              </a:rPr>
              <a:t>+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A3D79F7A-50A6-9519-8282-58DB701CC1C0}"/>
              </a:ext>
            </a:extLst>
          </p:cNvPr>
          <p:cNvSpPr txBox="1"/>
          <p:nvPr/>
        </p:nvSpPr>
        <p:spPr>
          <a:xfrm>
            <a:off x="8405130" y="1702913"/>
            <a:ext cx="165911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8800" b="1" dirty="0">
                <a:solidFill>
                  <a:schemeClr val="bg1"/>
                </a:solidFill>
              </a:rPr>
              <a:t>-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74B3784E-D774-B285-B7AA-CC5C7362B0C6}"/>
              </a:ext>
            </a:extLst>
          </p:cNvPr>
          <p:cNvSpPr/>
          <p:nvPr/>
        </p:nvSpPr>
        <p:spPr>
          <a:xfrm>
            <a:off x="0" y="1505526"/>
            <a:ext cx="12192000" cy="124167"/>
          </a:xfrm>
          <a:prstGeom prst="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14" name="Connecteur droit 13">
            <a:extLst>
              <a:ext uri="{FF2B5EF4-FFF2-40B4-BE49-F238E27FC236}">
                <a16:creationId xmlns:a16="http://schemas.microsoft.com/office/drawing/2014/main" id="{36AAD2DD-29E4-4040-5D8F-94C7AB41D55F}"/>
              </a:ext>
            </a:extLst>
          </p:cNvPr>
          <p:cNvCxnSpPr>
            <a:cxnSpLocks/>
          </p:cNvCxnSpPr>
          <p:nvPr/>
        </p:nvCxnSpPr>
        <p:spPr>
          <a:xfrm flipV="1">
            <a:off x="6086763" y="2503055"/>
            <a:ext cx="0" cy="386310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46C52F62-3250-54EC-667E-F49697BAB8D5}"/>
              </a:ext>
            </a:extLst>
          </p:cNvPr>
          <p:cNvSpPr txBox="1"/>
          <p:nvPr/>
        </p:nvSpPr>
        <p:spPr>
          <a:xfrm>
            <a:off x="137020" y="6283354"/>
            <a:ext cx="35709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Audio : </a:t>
            </a:r>
            <a:r>
              <a:rPr lang="fr-FR" sz="2000" b="1" dirty="0" err="1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Yvann</a:t>
            </a:r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</a:rPr>
              <a:t> </a:t>
            </a:r>
            <a:r>
              <a:rPr lang="fr-FR" sz="2000" b="1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sym typeface="Wingdings" panose="05000000000000000000" pitchFamily="2" charset="2"/>
              </a:rPr>
              <a:t> Léo</a:t>
            </a:r>
            <a:endParaRPr lang="fr-FR" sz="2000" b="1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</a:endParaRPr>
          </a:p>
        </p:txBody>
      </p:sp>
      <p:pic>
        <p:nvPicPr>
          <p:cNvPr id="4" name="DIAPO_7">
            <a:hlinkClick r:id="" action="ppaction://media"/>
            <a:extLst>
              <a:ext uri="{FF2B5EF4-FFF2-40B4-BE49-F238E27FC236}">
                <a16:creationId xmlns:a16="http://schemas.microsoft.com/office/drawing/2014/main" id="{8EB95ADD-1796-CE7D-BC62-D7BEDB9663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36" y="2256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647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1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Ardoise</Template>
  <TotalTime>384</TotalTime>
  <Words>423</Words>
  <Application>Microsoft Office PowerPoint</Application>
  <PresentationFormat>Grand écran</PresentationFormat>
  <Paragraphs>143</Paragraphs>
  <Slides>7</Slides>
  <Notes>0</Notes>
  <HiddenSlides>0</HiddenSlides>
  <MMClips>8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Sitka Banner Semibold</vt:lpstr>
      <vt:lpstr>Office Theme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Bilan de la SAE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Léo Rams</dc:creator>
  <cp:lastModifiedBy>Léo Rams</cp:lastModifiedBy>
  <cp:revision>6</cp:revision>
  <dcterms:created xsi:type="dcterms:W3CDTF">2022-10-17T11:57:16Z</dcterms:created>
  <dcterms:modified xsi:type="dcterms:W3CDTF">2022-11-02T19:03:16Z</dcterms:modified>
</cp:coreProperties>
</file>

<file path=docProps/thumbnail.jpeg>
</file>